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1" r:id="rId6"/>
    <p:sldId id="316" r:id="rId7"/>
    <p:sldId id="315" r:id="rId8"/>
    <p:sldId id="317" r:id="rId9"/>
    <p:sldId id="318" r:id="rId10"/>
    <p:sldId id="319" r:id="rId11"/>
    <p:sldId id="321" r:id="rId12"/>
    <p:sldId id="322" r:id="rId13"/>
    <p:sldId id="323" r:id="rId14"/>
    <p:sldId id="32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7" autoAdjust="0"/>
    <p:restoredTop sz="94619" autoAdjust="0"/>
  </p:normalViewPr>
  <p:slideViewPr>
    <p:cSldViewPr snapToGrid="0">
      <p:cViewPr varScale="1">
        <p:scale>
          <a:sx n="126" d="100"/>
          <a:sy n="126" d="100"/>
        </p:scale>
        <p:origin x="3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5/3/22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5/3/22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5/3/22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5/3/22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5/3/22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5/3/22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5/3/22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5/3/22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5/3/22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5/3/22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3"/>
            <a:ext cx="3214307" cy="2700525"/>
          </a:xfrm>
        </p:spPr>
        <p:txBody>
          <a:bodyPr anchor="b">
            <a:normAutofit/>
          </a:bodyPr>
          <a:lstStyle/>
          <a:p>
            <a:r>
              <a:rPr lang="en-US" sz="4400" dirty="0">
                <a:solidFill>
                  <a:schemeClr val="tx1"/>
                </a:solidFill>
              </a:rPr>
              <a:t>Room Occupancy Estimation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5"/>
            <a:ext cx="3840730" cy="1054215"/>
          </a:xfrm>
        </p:spPr>
        <p:txBody>
          <a:bodyPr anchor="t">
            <a:normAutofit/>
          </a:bodyPr>
          <a:lstStyle/>
          <a:p>
            <a:pPr>
              <a:lnSpc>
                <a:spcPct val="100000"/>
              </a:lnSpc>
            </a:pPr>
            <a:r>
              <a:rPr lang="en-US" sz="1600" dirty="0"/>
              <a:t>Group 9</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A9CC4-F884-489D-A8C8-C7683966B8CF}"/>
              </a:ext>
            </a:extLst>
          </p:cNvPr>
          <p:cNvSpPr>
            <a:spLocks noGrp="1"/>
          </p:cNvSpPr>
          <p:nvPr>
            <p:ph type="title"/>
          </p:nvPr>
        </p:nvSpPr>
        <p:spPr>
          <a:xfrm>
            <a:off x="1066800" y="1012614"/>
            <a:ext cx="10058400" cy="702305"/>
          </a:xfrm>
        </p:spPr>
        <p:txBody>
          <a:bodyPr>
            <a:normAutofit fontScale="90000"/>
          </a:bodyPr>
          <a:lstStyle/>
          <a:p>
            <a:r>
              <a:rPr lang="en-IN" dirty="0">
                <a:solidFill>
                  <a:srgbClr val="000000"/>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B34CB3C4-7F0B-4A0B-8431-2E708B0447EF}"/>
              </a:ext>
            </a:extLst>
          </p:cNvPr>
          <p:cNvSpPr>
            <a:spLocks noGrp="1"/>
          </p:cNvSpPr>
          <p:nvPr>
            <p:ph idx="1"/>
          </p:nvPr>
        </p:nvSpPr>
        <p:spPr>
          <a:xfrm>
            <a:off x="1066800" y="1869440"/>
            <a:ext cx="10281920" cy="4358639"/>
          </a:xfrm>
        </p:spPr>
        <p:txBody>
          <a:bodyPr>
            <a:noAutofit/>
          </a:bodyPr>
          <a:lstStyle/>
          <a:p>
            <a:pPr algn="just">
              <a:buFont typeface="Wingdings" panose="05000000000000000000" pitchFamily="2" charset="2"/>
              <a:buChar char="Ø"/>
            </a:pPr>
            <a:r>
              <a:rPr lang="en-US" sz="1600" b="0" i="0" dirty="0">
                <a:solidFill>
                  <a:srgbClr val="212121"/>
                </a:solidFill>
                <a:effectLst/>
                <a:latin typeface="Times New Roman" panose="02020603050405020304" pitchFamily="18" charset="0"/>
                <a:cs typeface="Times New Roman" panose="02020603050405020304" pitchFamily="18" charset="0"/>
              </a:rPr>
              <a:t> </a:t>
            </a:r>
            <a:r>
              <a:rPr lang="en-US" sz="1400" b="0" i="0" dirty="0">
                <a:solidFill>
                  <a:srgbClr val="212121"/>
                </a:solidFill>
                <a:effectLst/>
                <a:latin typeface="Times New Roman" panose="02020603050405020304" pitchFamily="18" charset="0"/>
                <a:cs typeface="Times New Roman" panose="02020603050405020304" pitchFamily="18" charset="0"/>
              </a:rPr>
              <a:t>From visualization on Temperature sensor while some days were hotter and some were colder, we can say that temperatures, 25.4-26.4 had more number of room occupants in a given time. We could also say that 25.8 was a comfortable temperature for people to stay as maximum occupants were present in the room at that temperature.</a:t>
            </a:r>
          </a:p>
          <a:p>
            <a:pPr algn="just">
              <a:buFont typeface="Wingdings" panose="05000000000000000000" pitchFamily="2" charset="2"/>
              <a:buChar char="Ø"/>
            </a:pPr>
            <a:r>
              <a:rPr lang="en-US" sz="1400" b="0" i="0" dirty="0">
                <a:solidFill>
                  <a:srgbClr val="212121"/>
                </a:solidFill>
                <a:effectLst/>
                <a:latin typeface="Times New Roman" panose="02020603050405020304" pitchFamily="18" charset="0"/>
                <a:cs typeface="Times New Roman" panose="02020603050405020304" pitchFamily="18" charset="0"/>
              </a:rPr>
              <a:t> The visualizations with the light signify that there were days with more power usage or possible daylight days because more light caught by sensors on few days than the rest. And we can conclude that there were more people during the late evenings for sleeping or resting.</a:t>
            </a:r>
            <a:endParaRPr lang="en-US" sz="1400" dirty="0">
              <a:solidFill>
                <a:srgbClr val="21212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400" b="0" i="0" dirty="0">
                <a:solidFill>
                  <a:srgbClr val="212121"/>
                </a:solidFill>
                <a:effectLst/>
                <a:latin typeface="Times New Roman" panose="02020603050405020304" pitchFamily="18" charset="0"/>
                <a:cs typeface="Times New Roman" panose="02020603050405020304" pitchFamily="18" charset="0"/>
              </a:rPr>
              <a:t> Visualizations with the sound attribute suggest that there were more people when it was silence or rather no noise. This again leads us towards the conclusion that most of the time, room occupants spent sleeping in the room.</a:t>
            </a:r>
          </a:p>
          <a:p>
            <a:pPr algn="just">
              <a:buFont typeface="Wingdings" panose="05000000000000000000" pitchFamily="2" charset="2"/>
              <a:buChar char="Ø"/>
            </a:pPr>
            <a:r>
              <a:rPr lang="en-US" sz="1400" b="0" i="0" dirty="0">
                <a:solidFill>
                  <a:srgbClr val="212121"/>
                </a:solidFill>
                <a:effectLst/>
                <a:latin typeface="Times New Roman" panose="02020603050405020304" pitchFamily="18" charset="0"/>
                <a:cs typeface="Times New Roman" panose="02020603050405020304" pitchFamily="18" charset="0"/>
              </a:rPr>
              <a:t> High CO2 levels, High temperatures during certain same days in the dataset makes the story stronger that there were more occupants in the room than the rest.</a:t>
            </a:r>
          </a:p>
          <a:p>
            <a:pPr algn="just">
              <a:buFont typeface="Wingdings" panose="05000000000000000000" pitchFamily="2" charset="2"/>
              <a:buChar char="Ø"/>
            </a:pPr>
            <a:r>
              <a:rPr lang="en-US" sz="1400" b="0" i="0" dirty="0">
                <a:solidFill>
                  <a:srgbClr val="212121"/>
                </a:solidFill>
                <a:effectLst/>
                <a:latin typeface="Times New Roman" panose="02020603050405020304" pitchFamily="18" charset="0"/>
                <a:cs typeface="Times New Roman" panose="02020603050405020304" pitchFamily="18" charset="0"/>
              </a:rPr>
              <a:t> The visualizations on the </a:t>
            </a:r>
            <a:r>
              <a:rPr lang="en-US" sz="1400" b="0" i="0" dirty="0" err="1">
                <a:solidFill>
                  <a:srgbClr val="212121"/>
                </a:solidFill>
                <a:effectLst/>
                <a:latin typeface="Times New Roman" panose="02020603050405020304" pitchFamily="18" charset="0"/>
                <a:cs typeface="Times New Roman" panose="02020603050405020304" pitchFamily="18" charset="0"/>
              </a:rPr>
              <a:t>montion</a:t>
            </a:r>
            <a:r>
              <a:rPr lang="en-US" sz="1400" b="0" i="0" dirty="0">
                <a:solidFill>
                  <a:srgbClr val="212121"/>
                </a:solidFill>
                <a:effectLst/>
                <a:latin typeface="Times New Roman" panose="02020603050405020304" pitchFamily="18" charset="0"/>
                <a:cs typeface="Times New Roman" panose="02020603050405020304" pitchFamily="18" charset="0"/>
              </a:rPr>
              <a:t> sensor data signifies that there were occupants in the room when there was maximum motion in the room. Also there were more people in the room at the time of sleeping, which is evident from bar chart PIR vs room occupant count</a:t>
            </a:r>
            <a:endParaRPr lang="en-US" sz="1400" dirty="0">
              <a:solidFill>
                <a:srgbClr val="212121"/>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400" b="0" i="0" dirty="0">
                <a:solidFill>
                  <a:srgbClr val="212121"/>
                </a:solidFill>
                <a:effectLst/>
                <a:latin typeface="Times New Roman" panose="02020603050405020304" pitchFamily="18" charset="0"/>
                <a:cs typeface="Times New Roman" panose="02020603050405020304" pitchFamily="18" charset="0"/>
              </a:rPr>
              <a:t> Major part of the time there were no occupants in the room. Which is significant from both the pie charts. finally we can say that a warm temperature, low light and a considerable CO2 levels suggest there will be occupants present in the room.</a:t>
            </a:r>
          </a:p>
          <a:p>
            <a:pPr algn="just">
              <a:buFont typeface="Wingdings" panose="05000000000000000000" pitchFamily="2" charset="2"/>
              <a:buChar char="Ø"/>
            </a:pP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8016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D5EC-B721-4545-84A3-4245982F3F75}"/>
              </a:ext>
            </a:extLst>
          </p:cNvPr>
          <p:cNvSpPr>
            <a:spLocks noGrp="1"/>
          </p:cNvSpPr>
          <p:nvPr>
            <p:ph type="title"/>
          </p:nvPr>
        </p:nvSpPr>
        <p:spPr/>
        <p:txBody>
          <a:bodyPr/>
          <a:lstStyle/>
          <a:p>
            <a:r>
              <a:rPr lang="en-IN" dirty="0">
                <a:solidFill>
                  <a:srgbClr val="000000"/>
                </a:solidFill>
                <a:latin typeface="Times New Roman" panose="02020603050405020304" pitchFamily="18" charset="0"/>
                <a:cs typeface="Times New Roman" panose="02020603050405020304" pitchFamily="18" charset="0"/>
              </a:rPr>
              <a:t>Recommendation</a:t>
            </a:r>
          </a:p>
        </p:txBody>
      </p:sp>
      <p:sp>
        <p:nvSpPr>
          <p:cNvPr id="3" name="Content Placeholder 2">
            <a:extLst>
              <a:ext uri="{FF2B5EF4-FFF2-40B4-BE49-F238E27FC236}">
                <a16:creationId xmlns:a16="http://schemas.microsoft.com/office/drawing/2014/main" id="{C6AD46A6-E9E3-4A42-98AD-FB1EE787A11B}"/>
              </a:ext>
            </a:extLst>
          </p:cNvPr>
          <p:cNvSpPr>
            <a:spLocks noGrp="1"/>
          </p:cNvSpPr>
          <p:nvPr>
            <p:ph idx="1"/>
          </p:nvPr>
        </p:nvSpPr>
        <p:spPr/>
        <p:txBody>
          <a:bodyPr/>
          <a:lstStyle/>
          <a:p>
            <a:pPr>
              <a:buFont typeface="Wingdings" panose="05000000000000000000" pitchFamily="2" charset="2"/>
              <a:buChar char="Ø"/>
            </a:pPr>
            <a:r>
              <a:rPr lang="en-IN" sz="2400" dirty="0">
                <a:solidFill>
                  <a:schemeClr val="tx1"/>
                </a:solidFill>
                <a:latin typeface="Times New Roman" panose="02020603050405020304" pitchFamily="18" charset="0"/>
                <a:cs typeface="Times New Roman" panose="02020603050405020304" pitchFamily="18" charset="0"/>
              </a:rPr>
              <a:t> Measure of concentration of other harmful gases like </a:t>
            </a:r>
            <a:r>
              <a:rPr lang="en-US" sz="2400" dirty="0">
                <a:solidFill>
                  <a:schemeClr val="tx1"/>
                </a:solidFill>
                <a:latin typeface="Times New Roman" panose="02020603050405020304" pitchFamily="18" charset="0"/>
                <a:cs typeface="Times New Roman" panose="02020603050405020304" pitchFamily="18" charset="0"/>
              </a:rPr>
              <a:t>carbon monoxide, lead, nitrogen oxides, ground-level ozone, particle pollution (often referred to as particulate matter), and sulfur oxides </a:t>
            </a:r>
            <a:r>
              <a:rPr lang="en-IN" sz="2400" dirty="0">
                <a:solidFill>
                  <a:schemeClr val="tx1"/>
                </a:solidFill>
                <a:latin typeface="Times New Roman" panose="02020603050405020304" pitchFamily="18" charset="0"/>
                <a:cs typeface="Times New Roman" panose="02020603050405020304" pitchFamily="18" charset="0"/>
              </a:rPr>
              <a:t>in the air.</a:t>
            </a:r>
          </a:p>
          <a:p>
            <a:pPr>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 Measurements obtained from Heating, Ventilation and Air Conditioning systems.</a:t>
            </a:r>
          </a:p>
          <a:p>
            <a:pPr>
              <a:buFont typeface="Wingdings" panose="05000000000000000000" pitchFamily="2" charset="2"/>
              <a:buChar char="Ø"/>
            </a:pPr>
            <a:endParaRPr lang="en-US" dirty="0"/>
          </a:p>
          <a:p>
            <a:endParaRPr lang="en-IN" dirty="0"/>
          </a:p>
        </p:txBody>
      </p:sp>
    </p:spTree>
    <p:extLst>
      <p:ext uri="{BB962C8B-B14F-4D97-AF65-F5344CB8AC3E}">
        <p14:creationId xmlns:p14="http://schemas.microsoft.com/office/powerpoint/2010/main" val="3639936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D46BF-1336-432D-9A31-726335DCE547}"/>
              </a:ext>
            </a:extLst>
          </p:cNvPr>
          <p:cNvSpPr>
            <a:spLocks noGrp="1"/>
          </p:cNvSpPr>
          <p:nvPr>
            <p:ph type="title"/>
          </p:nvPr>
        </p:nvSpPr>
        <p:spPr/>
        <p:txBody>
          <a:bodyPr/>
          <a:lstStyle/>
          <a:p>
            <a:r>
              <a:rPr lang="en-US" i="0" dirty="0">
                <a:solidFill>
                  <a:srgbClr val="000000"/>
                </a:solidFill>
                <a:effectLst/>
                <a:latin typeface="Times New Roman" panose="02020603050405020304" pitchFamily="18" charset="0"/>
                <a:cs typeface="Times New Roman" panose="02020603050405020304" pitchFamily="18" charset="0"/>
              </a:rPr>
              <a:t>Data Set Information</a:t>
            </a:r>
            <a:endParaRPr lang="en-IN" dirty="0"/>
          </a:p>
        </p:txBody>
      </p:sp>
      <p:sp>
        <p:nvSpPr>
          <p:cNvPr id="3" name="Content Placeholder 2">
            <a:extLst>
              <a:ext uri="{FF2B5EF4-FFF2-40B4-BE49-F238E27FC236}">
                <a16:creationId xmlns:a16="http://schemas.microsoft.com/office/drawing/2014/main" id="{5AA27C6A-5755-46D3-B231-B48FEB7E1523}"/>
              </a:ext>
            </a:extLst>
          </p:cNvPr>
          <p:cNvSpPr>
            <a:spLocks noGrp="1"/>
          </p:cNvSpPr>
          <p:nvPr>
            <p:ph idx="1"/>
          </p:nvPr>
        </p:nvSpPr>
        <p:spPr/>
        <p:txBody>
          <a:bodyPr>
            <a:normAutofit/>
          </a:bodyPr>
          <a:lstStyle/>
          <a:p>
            <a:pPr>
              <a:buFont typeface="Wingdings" panose="05000000000000000000" pitchFamily="2" charset="2"/>
              <a:buChar char="§"/>
            </a:pPr>
            <a:r>
              <a:rPr lang="en-US" b="1" i="0" dirty="0">
                <a:solidFill>
                  <a:srgbClr val="000000"/>
                </a:solidFill>
                <a:effectLst/>
                <a:latin typeface="Helvetica Neue"/>
              </a:rPr>
              <a:t>Data set for estimating the precise number of occupants in a room using multiple non-intrusive environmental sensors like temperature, light, sound, CO2 and PIR.</a:t>
            </a:r>
          </a:p>
          <a:p>
            <a:pPr>
              <a:buFont typeface="Wingdings" panose="05000000000000000000" pitchFamily="2" charset="2"/>
              <a:buChar char="§"/>
            </a:pPr>
            <a:r>
              <a:rPr lang="en-IN" b="1" i="0" dirty="0">
                <a:solidFill>
                  <a:srgbClr val="000000"/>
                </a:solidFill>
                <a:effectLst/>
                <a:latin typeface="Helvetica Neue"/>
              </a:rPr>
              <a:t>Attributes - Date: YYYY/MM/DD, Time: HH:MM:SS, Temperature: In degree Celsius, Light: In Lux, Sound: In, CO2: In Parts-per-million (PPM), CO2 Slope: Slope of CO2 values taken in a sliding window, PIR: Binary value conveying motion detection, </a:t>
            </a:r>
            <a:r>
              <a:rPr lang="en-IN" b="1" i="0" dirty="0" err="1">
                <a:solidFill>
                  <a:srgbClr val="000000"/>
                </a:solidFill>
                <a:effectLst/>
                <a:latin typeface="Helvetica Neue"/>
              </a:rPr>
              <a:t>Room_Occupancy_Count</a:t>
            </a:r>
            <a:r>
              <a:rPr lang="en-IN" b="1" i="0" dirty="0">
                <a:solidFill>
                  <a:srgbClr val="000000"/>
                </a:solidFill>
                <a:effectLst/>
                <a:latin typeface="Helvetica Neue"/>
              </a:rPr>
              <a:t>: Ground Truth</a:t>
            </a:r>
          </a:p>
          <a:p>
            <a:pPr>
              <a:buFont typeface="Wingdings" panose="05000000000000000000" pitchFamily="2" charset="2"/>
              <a:buChar char="§"/>
            </a:pPr>
            <a:r>
              <a:rPr lang="en-IN" b="1" dirty="0">
                <a:solidFill>
                  <a:srgbClr val="000000"/>
                </a:solidFill>
                <a:latin typeface="Helvetica Neue"/>
              </a:rPr>
              <a:t>The data set was obtained from UCI Machine Learning Repository.</a:t>
            </a:r>
            <a:endParaRPr lang="en-IN" b="1" i="0" dirty="0">
              <a:solidFill>
                <a:srgbClr val="000000"/>
              </a:solidFill>
              <a:effectLst/>
              <a:latin typeface="Helvetica Neue"/>
            </a:endParaRPr>
          </a:p>
          <a:p>
            <a:pPr>
              <a:buFont typeface="Wingdings" panose="05000000000000000000" pitchFamily="2" charset="2"/>
              <a:buChar char="§"/>
            </a:pPr>
            <a:endParaRPr lang="en-US" b="1" i="0" dirty="0">
              <a:solidFill>
                <a:srgbClr val="000000"/>
              </a:solidFill>
              <a:effectLst/>
              <a:latin typeface="Helvetica Neue"/>
            </a:endParaRPr>
          </a:p>
          <a:p>
            <a:endParaRPr lang="en-US" b="1" i="0" dirty="0">
              <a:solidFill>
                <a:srgbClr val="000000"/>
              </a:solidFill>
              <a:effectLst/>
              <a:latin typeface="Helvetica Neue"/>
            </a:endParaRPr>
          </a:p>
          <a:p>
            <a:endParaRPr lang="en-IN" dirty="0"/>
          </a:p>
        </p:txBody>
      </p:sp>
    </p:spTree>
    <p:extLst>
      <p:ext uri="{BB962C8B-B14F-4D97-AF65-F5344CB8AC3E}">
        <p14:creationId xmlns:p14="http://schemas.microsoft.com/office/powerpoint/2010/main" val="3607663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98F5E-EBC8-442A-86F1-E1CC503AB357}"/>
              </a:ext>
            </a:extLst>
          </p:cNvPr>
          <p:cNvSpPr>
            <a:spLocks noGrp="1"/>
          </p:cNvSpPr>
          <p:nvPr>
            <p:ph type="title"/>
          </p:nvPr>
        </p:nvSpPr>
        <p:spPr>
          <a:xfrm>
            <a:off x="1097280" y="286603"/>
            <a:ext cx="10058400" cy="759877"/>
          </a:xfrm>
        </p:spPr>
        <p:txBody>
          <a:bodyPr/>
          <a:lstStyle/>
          <a:p>
            <a:r>
              <a:rPr lang="en-IN" dirty="0">
                <a:solidFill>
                  <a:srgbClr val="000000"/>
                </a:solidFill>
                <a:latin typeface="Times New Roman" panose="02020603050405020304" pitchFamily="18" charset="0"/>
                <a:cs typeface="Times New Roman" panose="02020603050405020304" pitchFamily="18" charset="0"/>
              </a:rPr>
              <a:t>Visualizing Features using Line Plot</a:t>
            </a:r>
            <a:endParaRPr lang="en-IN" dirty="0"/>
          </a:p>
        </p:txBody>
      </p:sp>
      <p:pic>
        <p:nvPicPr>
          <p:cNvPr id="7" name="Content Placeholder 6">
            <a:extLst>
              <a:ext uri="{FF2B5EF4-FFF2-40B4-BE49-F238E27FC236}">
                <a16:creationId xmlns:a16="http://schemas.microsoft.com/office/drawing/2014/main" id="{3617D69A-5E43-4E0D-B807-900BCAF73691}"/>
              </a:ext>
            </a:extLst>
          </p:cNvPr>
          <p:cNvPicPr>
            <a:picLocks noGrp="1" noChangeAspect="1"/>
          </p:cNvPicPr>
          <p:nvPr>
            <p:ph idx="1"/>
          </p:nvPr>
        </p:nvPicPr>
        <p:blipFill rotWithShape="1">
          <a:blip r:embed="rId2"/>
          <a:srcRect l="12587" t="26660" r="14340" b="-553"/>
          <a:stretch/>
        </p:blipFill>
        <p:spPr>
          <a:xfrm>
            <a:off x="497839" y="1237394"/>
            <a:ext cx="3383281" cy="2278233"/>
          </a:xfrm>
        </p:spPr>
      </p:pic>
      <p:pic>
        <p:nvPicPr>
          <p:cNvPr id="8" name="Content Placeholder 6">
            <a:extLst>
              <a:ext uri="{FF2B5EF4-FFF2-40B4-BE49-F238E27FC236}">
                <a16:creationId xmlns:a16="http://schemas.microsoft.com/office/drawing/2014/main" id="{07C117A8-6829-46D2-98DC-69D4989D92F3}"/>
              </a:ext>
            </a:extLst>
          </p:cNvPr>
          <p:cNvPicPr>
            <a:picLocks noChangeAspect="1"/>
          </p:cNvPicPr>
          <p:nvPr/>
        </p:nvPicPr>
        <p:blipFill rotWithShape="1">
          <a:blip r:embed="rId3"/>
          <a:srcRect l="7998" t="28556" r="46534" b="-612"/>
          <a:stretch/>
        </p:blipFill>
        <p:spPr>
          <a:xfrm>
            <a:off x="4145280" y="1320800"/>
            <a:ext cx="3357343" cy="2194827"/>
          </a:xfrm>
          <a:prstGeom prst="rect">
            <a:avLst/>
          </a:prstGeom>
        </p:spPr>
      </p:pic>
      <p:pic>
        <p:nvPicPr>
          <p:cNvPr id="10" name="Picture 9">
            <a:extLst>
              <a:ext uri="{FF2B5EF4-FFF2-40B4-BE49-F238E27FC236}">
                <a16:creationId xmlns:a16="http://schemas.microsoft.com/office/drawing/2014/main" id="{BECCAABE-9326-4A4E-B2A0-263A33B00087}"/>
              </a:ext>
            </a:extLst>
          </p:cNvPr>
          <p:cNvPicPr>
            <a:picLocks noChangeAspect="1"/>
          </p:cNvPicPr>
          <p:nvPr/>
        </p:nvPicPr>
        <p:blipFill>
          <a:blip r:embed="rId4"/>
          <a:stretch>
            <a:fillRect/>
          </a:stretch>
        </p:blipFill>
        <p:spPr>
          <a:xfrm>
            <a:off x="7459239" y="1237394"/>
            <a:ext cx="3554201" cy="2322005"/>
          </a:xfrm>
          <a:prstGeom prst="rect">
            <a:avLst/>
          </a:prstGeom>
        </p:spPr>
      </p:pic>
      <p:pic>
        <p:nvPicPr>
          <p:cNvPr id="12" name="Picture 11">
            <a:extLst>
              <a:ext uri="{FF2B5EF4-FFF2-40B4-BE49-F238E27FC236}">
                <a16:creationId xmlns:a16="http://schemas.microsoft.com/office/drawing/2014/main" id="{6BFC3AAD-5B28-450B-BAAF-D80892009BDB}"/>
              </a:ext>
            </a:extLst>
          </p:cNvPr>
          <p:cNvPicPr>
            <a:picLocks noChangeAspect="1"/>
          </p:cNvPicPr>
          <p:nvPr/>
        </p:nvPicPr>
        <p:blipFill>
          <a:blip r:embed="rId5"/>
          <a:stretch>
            <a:fillRect/>
          </a:stretch>
        </p:blipFill>
        <p:spPr>
          <a:xfrm>
            <a:off x="490857" y="3552598"/>
            <a:ext cx="3654423" cy="2507710"/>
          </a:xfrm>
          <a:prstGeom prst="rect">
            <a:avLst/>
          </a:prstGeom>
        </p:spPr>
      </p:pic>
      <p:pic>
        <p:nvPicPr>
          <p:cNvPr id="14" name="Picture 13">
            <a:extLst>
              <a:ext uri="{FF2B5EF4-FFF2-40B4-BE49-F238E27FC236}">
                <a16:creationId xmlns:a16="http://schemas.microsoft.com/office/drawing/2014/main" id="{3EF24547-330B-4E04-A700-9278F41A6A26}"/>
              </a:ext>
            </a:extLst>
          </p:cNvPr>
          <p:cNvPicPr>
            <a:picLocks noChangeAspect="1"/>
          </p:cNvPicPr>
          <p:nvPr/>
        </p:nvPicPr>
        <p:blipFill>
          <a:blip r:embed="rId6"/>
          <a:stretch>
            <a:fillRect/>
          </a:stretch>
        </p:blipFill>
        <p:spPr>
          <a:xfrm>
            <a:off x="4107128" y="3514731"/>
            <a:ext cx="3654423" cy="2545577"/>
          </a:xfrm>
          <a:prstGeom prst="rect">
            <a:avLst/>
          </a:prstGeom>
        </p:spPr>
      </p:pic>
      <p:pic>
        <p:nvPicPr>
          <p:cNvPr id="16" name="Picture 15">
            <a:extLst>
              <a:ext uri="{FF2B5EF4-FFF2-40B4-BE49-F238E27FC236}">
                <a16:creationId xmlns:a16="http://schemas.microsoft.com/office/drawing/2014/main" id="{55E0411D-7EFC-42AB-B0B6-2EC597E736DB}"/>
              </a:ext>
            </a:extLst>
          </p:cNvPr>
          <p:cNvPicPr>
            <a:picLocks noChangeAspect="1"/>
          </p:cNvPicPr>
          <p:nvPr/>
        </p:nvPicPr>
        <p:blipFill>
          <a:blip r:embed="rId7"/>
          <a:stretch>
            <a:fillRect/>
          </a:stretch>
        </p:blipFill>
        <p:spPr>
          <a:xfrm>
            <a:off x="7764226" y="3626441"/>
            <a:ext cx="3391454" cy="2433867"/>
          </a:xfrm>
          <a:prstGeom prst="rect">
            <a:avLst/>
          </a:prstGeom>
        </p:spPr>
      </p:pic>
    </p:spTree>
    <p:extLst>
      <p:ext uri="{BB962C8B-B14F-4D97-AF65-F5344CB8AC3E}">
        <p14:creationId xmlns:p14="http://schemas.microsoft.com/office/powerpoint/2010/main" val="699104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878DB-B8E8-4DC1-80CD-5A9CF00CE4EE}"/>
              </a:ext>
            </a:extLst>
          </p:cNvPr>
          <p:cNvSpPr>
            <a:spLocks noGrp="1"/>
          </p:cNvSpPr>
          <p:nvPr>
            <p:ph type="title"/>
          </p:nvPr>
        </p:nvSpPr>
        <p:spPr>
          <a:xfrm>
            <a:off x="1097280" y="286603"/>
            <a:ext cx="10058400" cy="830997"/>
          </a:xfrm>
        </p:spPr>
        <p:txBody>
          <a:bodyPr/>
          <a:lstStyle/>
          <a:p>
            <a:r>
              <a:rPr lang="en-IN" dirty="0">
                <a:solidFill>
                  <a:srgbClr val="000000"/>
                </a:solidFill>
                <a:latin typeface="Times New Roman" panose="02020603050405020304" pitchFamily="18" charset="0"/>
                <a:cs typeface="Times New Roman" panose="02020603050405020304" pitchFamily="18" charset="0"/>
              </a:rPr>
              <a:t>Visualizing Features using Bar Charts</a:t>
            </a:r>
          </a:p>
        </p:txBody>
      </p:sp>
      <p:pic>
        <p:nvPicPr>
          <p:cNvPr id="19" name="Content Placeholder 18">
            <a:extLst>
              <a:ext uri="{FF2B5EF4-FFF2-40B4-BE49-F238E27FC236}">
                <a16:creationId xmlns:a16="http://schemas.microsoft.com/office/drawing/2014/main" id="{64693CAF-31B2-4162-9F0A-9A6E8D4F00D0}"/>
              </a:ext>
            </a:extLst>
          </p:cNvPr>
          <p:cNvPicPr>
            <a:picLocks noGrp="1" noChangeAspect="1"/>
          </p:cNvPicPr>
          <p:nvPr>
            <p:ph idx="1"/>
          </p:nvPr>
        </p:nvPicPr>
        <p:blipFill>
          <a:blip r:embed="rId2"/>
          <a:stretch>
            <a:fillRect/>
          </a:stretch>
        </p:blipFill>
        <p:spPr>
          <a:xfrm>
            <a:off x="4246783" y="1117600"/>
            <a:ext cx="3759393" cy="2654436"/>
          </a:xfrm>
        </p:spPr>
      </p:pic>
      <p:pic>
        <p:nvPicPr>
          <p:cNvPr id="17" name="Picture 16">
            <a:extLst>
              <a:ext uri="{FF2B5EF4-FFF2-40B4-BE49-F238E27FC236}">
                <a16:creationId xmlns:a16="http://schemas.microsoft.com/office/drawing/2014/main" id="{076EEF0B-9E54-44C4-A43B-DA0D0F7D0633}"/>
              </a:ext>
            </a:extLst>
          </p:cNvPr>
          <p:cNvPicPr>
            <a:picLocks noChangeAspect="1"/>
          </p:cNvPicPr>
          <p:nvPr/>
        </p:nvPicPr>
        <p:blipFill>
          <a:blip r:embed="rId3"/>
          <a:stretch>
            <a:fillRect/>
          </a:stretch>
        </p:blipFill>
        <p:spPr>
          <a:xfrm>
            <a:off x="416560" y="1136651"/>
            <a:ext cx="3816546" cy="2692538"/>
          </a:xfrm>
          <a:prstGeom prst="rect">
            <a:avLst/>
          </a:prstGeom>
        </p:spPr>
      </p:pic>
      <p:pic>
        <p:nvPicPr>
          <p:cNvPr id="21" name="Picture 20">
            <a:extLst>
              <a:ext uri="{FF2B5EF4-FFF2-40B4-BE49-F238E27FC236}">
                <a16:creationId xmlns:a16="http://schemas.microsoft.com/office/drawing/2014/main" id="{AE818D7E-2CF8-4B24-9CC1-9538547F5D42}"/>
              </a:ext>
            </a:extLst>
          </p:cNvPr>
          <p:cNvPicPr>
            <a:picLocks noChangeAspect="1"/>
          </p:cNvPicPr>
          <p:nvPr/>
        </p:nvPicPr>
        <p:blipFill>
          <a:blip r:embed="rId4"/>
          <a:stretch>
            <a:fillRect/>
          </a:stretch>
        </p:blipFill>
        <p:spPr>
          <a:xfrm>
            <a:off x="7958896" y="1136651"/>
            <a:ext cx="3892750" cy="2692538"/>
          </a:xfrm>
          <a:prstGeom prst="rect">
            <a:avLst/>
          </a:prstGeom>
        </p:spPr>
      </p:pic>
      <p:pic>
        <p:nvPicPr>
          <p:cNvPr id="23" name="Picture 22">
            <a:extLst>
              <a:ext uri="{FF2B5EF4-FFF2-40B4-BE49-F238E27FC236}">
                <a16:creationId xmlns:a16="http://schemas.microsoft.com/office/drawing/2014/main" id="{EB357868-8E18-4601-9F8D-0359E6B9BCE2}"/>
              </a:ext>
            </a:extLst>
          </p:cNvPr>
          <p:cNvPicPr>
            <a:picLocks noChangeAspect="1"/>
          </p:cNvPicPr>
          <p:nvPr/>
        </p:nvPicPr>
        <p:blipFill>
          <a:blip r:embed="rId5"/>
          <a:stretch>
            <a:fillRect/>
          </a:stretch>
        </p:blipFill>
        <p:spPr>
          <a:xfrm>
            <a:off x="676780" y="3772036"/>
            <a:ext cx="3556325" cy="2405244"/>
          </a:xfrm>
          <a:prstGeom prst="rect">
            <a:avLst/>
          </a:prstGeom>
        </p:spPr>
      </p:pic>
      <p:pic>
        <p:nvPicPr>
          <p:cNvPr id="25" name="Picture 24">
            <a:extLst>
              <a:ext uri="{FF2B5EF4-FFF2-40B4-BE49-F238E27FC236}">
                <a16:creationId xmlns:a16="http://schemas.microsoft.com/office/drawing/2014/main" id="{B471EE78-0E77-43DF-B582-0C7E0956936D}"/>
              </a:ext>
            </a:extLst>
          </p:cNvPr>
          <p:cNvPicPr>
            <a:picLocks noChangeAspect="1"/>
          </p:cNvPicPr>
          <p:nvPr/>
        </p:nvPicPr>
        <p:blipFill>
          <a:blip r:embed="rId6"/>
          <a:stretch>
            <a:fillRect/>
          </a:stretch>
        </p:blipFill>
        <p:spPr>
          <a:xfrm>
            <a:off x="4390731" y="3829189"/>
            <a:ext cx="3410538" cy="2536190"/>
          </a:xfrm>
          <a:prstGeom prst="rect">
            <a:avLst/>
          </a:prstGeom>
        </p:spPr>
      </p:pic>
      <p:pic>
        <p:nvPicPr>
          <p:cNvPr id="27" name="Picture 26">
            <a:extLst>
              <a:ext uri="{FF2B5EF4-FFF2-40B4-BE49-F238E27FC236}">
                <a16:creationId xmlns:a16="http://schemas.microsoft.com/office/drawing/2014/main" id="{DE01B440-1F7C-41BF-86C0-626C06BEF3A2}"/>
              </a:ext>
            </a:extLst>
          </p:cNvPr>
          <p:cNvPicPr>
            <a:picLocks noChangeAspect="1"/>
          </p:cNvPicPr>
          <p:nvPr/>
        </p:nvPicPr>
        <p:blipFill>
          <a:blip r:embed="rId7"/>
          <a:stretch>
            <a:fillRect/>
          </a:stretch>
        </p:blipFill>
        <p:spPr>
          <a:xfrm>
            <a:off x="8163801" y="3653790"/>
            <a:ext cx="3867349" cy="2711589"/>
          </a:xfrm>
          <a:prstGeom prst="rect">
            <a:avLst/>
          </a:prstGeom>
        </p:spPr>
      </p:pic>
    </p:spTree>
    <p:extLst>
      <p:ext uri="{BB962C8B-B14F-4D97-AF65-F5344CB8AC3E}">
        <p14:creationId xmlns:p14="http://schemas.microsoft.com/office/powerpoint/2010/main" val="843882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5E69C-92B0-4B03-8E6C-AFA461DCB2B7}"/>
              </a:ext>
            </a:extLst>
          </p:cNvPr>
          <p:cNvSpPr>
            <a:spLocks noGrp="1"/>
          </p:cNvSpPr>
          <p:nvPr>
            <p:ph type="title"/>
          </p:nvPr>
        </p:nvSpPr>
        <p:spPr>
          <a:xfrm>
            <a:off x="1097280" y="286603"/>
            <a:ext cx="10058400" cy="749717"/>
          </a:xfrm>
        </p:spPr>
        <p:txBody>
          <a:bodyPr/>
          <a:lstStyle/>
          <a:p>
            <a:r>
              <a:rPr lang="en-IN" dirty="0">
                <a:solidFill>
                  <a:srgbClr val="000000"/>
                </a:solidFill>
                <a:latin typeface="Times New Roman" panose="02020603050405020304" pitchFamily="18" charset="0"/>
                <a:cs typeface="Times New Roman" panose="02020603050405020304" pitchFamily="18" charset="0"/>
              </a:rPr>
              <a:t>Visualizing Features using Pie Charts</a:t>
            </a:r>
            <a:endParaRPr lang="en-IN" dirty="0"/>
          </a:p>
        </p:txBody>
      </p:sp>
      <p:pic>
        <p:nvPicPr>
          <p:cNvPr id="5" name="Content Placeholder 4">
            <a:extLst>
              <a:ext uri="{FF2B5EF4-FFF2-40B4-BE49-F238E27FC236}">
                <a16:creationId xmlns:a16="http://schemas.microsoft.com/office/drawing/2014/main" id="{8B3958E1-3FBB-4A75-B6C1-C58FDD8A9302}"/>
              </a:ext>
            </a:extLst>
          </p:cNvPr>
          <p:cNvPicPr>
            <a:picLocks noGrp="1" noChangeAspect="1"/>
          </p:cNvPicPr>
          <p:nvPr>
            <p:ph idx="1"/>
          </p:nvPr>
        </p:nvPicPr>
        <p:blipFill>
          <a:blip r:embed="rId2"/>
          <a:stretch>
            <a:fillRect/>
          </a:stretch>
        </p:blipFill>
        <p:spPr>
          <a:xfrm>
            <a:off x="160029" y="1362090"/>
            <a:ext cx="3864562" cy="3106513"/>
          </a:xfrm>
        </p:spPr>
      </p:pic>
      <p:pic>
        <p:nvPicPr>
          <p:cNvPr id="7" name="Picture 6">
            <a:extLst>
              <a:ext uri="{FF2B5EF4-FFF2-40B4-BE49-F238E27FC236}">
                <a16:creationId xmlns:a16="http://schemas.microsoft.com/office/drawing/2014/main" id="{1E23F9E4-5894-4AA3-8D8B-08DC58962DD3}"/>
              </a:ext>
            </a:extLst>
          </p:cNvPr>
          <p:cNvPicPr>
            <a:picLocks noChangeAspect="1"/>
          </p:cNvPicPr>
          <p:nvPr/>
        </p:nvPicPr>
        <p:blipFill>
          <a:blip r:embed="rId3"/>
          <a:stretch>
            <a:fillRect/>
          </a:stretch>
        </p:blipFill>
        <p:spPr>
          <a:xfrm>
            <a:off x="7863840" y="1113904"/>
            <a:ext cx="3554663" cy="2949465"/>
          </a:xfrm>
          <a:prstGeom prst="rect">
            <a:avLst/>
          </a:prstGeom>
        </p:spPr>
      </p:pic>
      <p:pic>
        <p:nvPicPr>
          <p:cNvPr id="9" name="Picture 8">
            <a:extLst>
              <a:ext uri="{FF2B5EF4-FFF2-40B4-BE49-F238E27FC236}">
                <a16:creationId xmlns:a16="http://schemas.microsoft.com/office/drawing/2014/main" id="{1EFFDDFB-95B4-4FA1-8D73-EE83CDD81544}"/>
              </a:ext>
            </a:extLst>
          </p:cNvPr>
          <p:cNvPicPr>
            <a:picLocks noChangeAspect="1"/>
          </p:cNvPicPr>
          <p:nvPr/>
        </p:nvPicPr>
        <p:blipFill>
          <a:blip r:embed="rId4"/>
          <a:stretch>
            <a:fillRect/>
          </a:stretch>
        </p:blipFill>
        <p:spPr>
          <a:xfrm>
            <a:off x="3701386" y="2992931"/>
            <a:ext cx="4162454" cy="3059581"/>
          </a:xfrm>
          <a:prstGeom prst="rect">
            <a:avLst/>
          </a:prstGeom>
        </p:spPr>
      </p:pic>
    </p:spTree>
    <p:extLst>
      <p:ext uri="{BB962C8B-B14F-4D97-AF65-F5344CB8AC3E}">
        <p14:creationId xmlns:p14="http://schemas.microsoft.com/office/powerpoint/2010/main" val="3483731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0E45B-C305-4AC7-B0FB-09EC3BB65DEC}"/>
              </a:ext>
            </a:extLst>
          </p:cNvPr>
          <p:cNvSpPr>
            <a:spLocks noGrp="1"/>
          </p:cNvSpPr>
          <p:nvPr>
            <p:ph type="title"/>
          </p:nvPr>
        </p:nvSpPr>
        <p:spPr>
          <a:xfrm>
            <a:off x="1239520" y="1475323"/>
            <a:ext cx="3576320" cy="2923957"/>
          </a:xfrm>
        </p:spPr>
        <p:txBody>
          <a:bodyPr>
            <a:normAutofit/>
          </a:bodyPr>
          <a:lstStyle/>
          <a:p>
            <a:r>
              <a:rPr lang="en-IN" dirty="0">
                <a:solidFill>
                  <a:srgbClr val="000000"/>
                </a:solidFill>
                <a:latin typeface="Times New Roman" panose="02020603050405020304" pitchFamily="18" charset="0"/>
                <a:cs typeface="Times New Roman" panose="02020603050405020304" pitchFamily="18" charset="0"/>
              </a:rPr>
              <a:t>Visualizing Features using Histogram</a:t>
            </a:r>
            <a:endParaRPr lang="en-IN" dirty="0"/>
          </a:p>
        </p:txBody>
      </p:sp>
      <p:sp>
        <p:nvSpPr>
          <p:cNvPr id="3" name="Content Placeholder 2">
            <a:extLst>
              <a:ext uri="{FF2B5EF4-FFF2-40B4-BE49-F238E27FC236}">
                <a16:creationId xmlns:a16="http://schemas.microsoft.com/office/drawing/2014/main" id="{C8D5B9D7-D6DA-4F4B-BE50-4C5EA5528607}"/>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90E78DE8-83E8-46B0-8B8B-A96CEB4AE9C9}"/>
              </a:ext>
            </a:extLst>
          </p:cNvPr>
          <p:cNvPicPr>
            <a:picLocks noChangeAspect="1"/>
          </p:cNvPicPr>
          <p:nvPr/>
        </p:nvPicPr>
        <p:blipFill rotWithShape="1">
          <a:blip r:embed="rId2"/>
          <a:srcRect l="17417" r="17334"/>
          <a:stretch/>
        </p:blipFill>
        <p:spPr>
          <a:xfrm>
            <a:off x="4815840" y="286603"/>
            <a:ext cx="6705600" cy="5780689"/>
          </a:xfrm>
          <a:prstGeom prst="rect">
            <a:avLst/>
          </a:prstGeom>
        </p:spPr>
      </p:pic>
    </p:spTree>
    <p:extLst>
      <p:ext uri="{BB962C8B-B14F-4D97-AF65-F5344CB8AC3E}">
        <p14:creationId xmlns:p14="http://schemas.microsoft.com/office/powerpoint/2010/main" val="3842734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04039-338D-4B99-91A0-2D2E2665D08B}"/>
              </a:ext>
            </a:extLst>
          </p:cNvPr>
          <p:cNvSpPr>
            <a:spLocks noGrp="1"/>
          </p:cNvSpPr>
          <p:nvPr>
            <p:ph type="title"/>
          </p:nvPr>
        </p:nvSpPr>
        <p:spPr>
          <a:xfrm>
            <a:off x="723165" y="286603"/>
            <a:ext cx="3168115" cy="4427637"/>
          </a:xfrm>
        </p:spPr>
        <p:txBody>
          <a:bodyPr>
            <a:normAutofit/>
          </a:bodyPr>
          <a:lstStyle/>
          <a:p>
            <a:r>
              <a:rPr lang="en-IN" dirty="0">
                <a:solidFill>
                  <a:srgbClr val="000000"/>
                </a:solidFill>
                <a:latin typeface="Times New Roman" panose="02020603050405020304" pitchFamily="18" charset="0"/>
                <a:cs typeface="Times New Roman" panose="02020603050405020304" pitchFamily="18" charset="0"/>
              </a:rPr>
              <a:t>Visualizing Feature using Scatter Plots</a:t>
            </a:r>
            <a:endParaRPr lang="en-IN" dirty="0"/>
          </a:p>
        </p:txBody>
      </p:sp>
      <p:pic>
        <p:nvPicPr>
          <p:cNvPr id="5" name="Content Placeholder 4">
            <a:extLst>
              <a:ext uri="{FF2B5EF4-FFF2-40B4-BE49-F238E27FC236}">
                <a16:creationId xmlns:a16="http://schemas.microsoft.com/office/drawing/2014/main" id="{F8250B2D-9A81-4D15-901B-7BBE8D3C0002}"/>
              </a:ext>
            </a:extLst>
          </p:cNvPr>
          <p:cNvPicPr>
            <a:picLocks noGrp="1" noChangeAspect="1"/>
          </p:cNvPicPr>
          <p:nvPr>
            <p:ph idx="1"/>
          </p:nvPr>
        </p:nvPicPr>
        <p:blipFill>
          <a:blip r:embed="rId2"/>
          <a:stretch>
            <a:fillRect/>
          </a:stretch>
        </p:blipFill>
        <p:spPr>
          <a:xfrm>
            <a:off x="7658634" y="717411"/>
            <a:ext cx="3911801" cy="2711589"/>
          </a:xfrm>
        </p:spPr>
      </p:pic>
      <p:pic>
        <p:nvPicPr>
          <p:cNvPr id="7" name="Picture 6">
            <a:extLst>
              <a:ext uri="{FF2B5EF4-FFF2-40B4-BE49-F238E27FC236}">
                <a16:creationId xmlns:a16="http://schemas.microsoft.com/office/drawing/2014/main" id="{8626107C-4ACA-4DEF-9EDD-DAC8614980E9}"/>
              </a:ext>
            </a:extLst>
          </p:cNvPr>
          <p:cNvPicPr>
            <a:picLocks noChangeAspect="1"/>
          </p:cNvPicPr>
          <p:nvPr/>
        </p:nvPicPr>
        <p:blipFill>
          <a:blip r:embed="rId3"/>
          <a:stretch>
            <a:fillRect/>
          </a:stretch>
        </p:blipFill>
        <p:spPr>
          <a:xfrm>
            <a:off x="3856520" y="3429000"/>
            <a:ext cx="3930852" cy="2711589"/>
          </a:xfrm>
          <a:prstGeom prst="rect">
            <a:avLst/>
          </a:prstGeom>
        </p:spPr>
      </p:pic>
      <p:pic>
        <p:nvPicPr>
          <p:cNvPr id="9" name="Picture 8">
            <a:extLst>
              <a:ext uri="{FF2B5EF4-FFF2-40B4-BE49-F238E27FC236}">
                <a16:creationId xmlns:a16="http://schemas.microsoft.com/office/drawing/2014/main" id="{82EC4829-1770-42F1-AA54-CA9A90B132FF}"/>
              </a:ext>
            </a:extLst>
          </p:cNvPr>
          <p:cNvPicPr>
            <a:picLocks noChangeAspect="1"/>
          </p:cNvPicPr>
          <p:nvPr/>
        </p:nvPicPr>
        <p:blipFill>
          <a:blip r:embed="rId4"/>
          <a:stretch>
            <a:fillRect/>
          </a:stretch>
        </p:blipFill>
        <p:spPr>
          <a:xfrm>
            <a:off x="7664984" y="3482306"/>
            <a:ext cx="3905451" cy="2692538"/>
          </a:xfrm>
          <a:prstGeom prst="rect">
            <a:avLst/>
          </a:prstGeom>
        </p:spPr>
      </p:pic>
      <p:pic>
        <p:nvPicPr>
          <p:cNvPr id="11" name="Picture 10">
            <a:extLst>
              <a:ext uri="{FF2B5EF4-FFF2-40B4-BE49-F238E27FC236}">
                <a16:creationId xmlns:a16="http://schemas.microsoft.com/office/drawing/2014/main" id="{062EAF83-5661-4524-A808-64634BE83732}"/>
              </a:ext>
            </a:extLst>
          </p:cNvPr>
          <p:cNvPicPr>
            <a:picLocks noChangeAspect="1"/>
          </p:cNvPicPr>
          <p:nvPr/>
        </p:nvPicPr>
        <p:blipFill>
          <a:blip r:embed="rId5"/>
          <a:stretch>
            <a:fillRect/>
          </a:stretch>
        </p:blipFill>
        <p:spPr>
          <a:xfrm>
            <a:off x="3715081" y="751666"/>
            <a:ext cx="3943553" cy="2730640"/>
          </a:xfrm>
          <a:prstGeom prst="rect">
            <a:avLst/>
          </a:prstGeom>
        </p:spPr>
      </p:pic>
    </p:spTree>
    <p:extLst>
      <p:ext uri="{BB962C8B-B14F-4D97-AF65-F5344CB8AC3E}">
        <p14:creationId xmlns:p14="http://schemas.microsoft.com/office/powerpoint/2010/main" val="2743992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A5BAE-0804-4945-91D5-CC69886FBE88}"/>
              </a:ext>
            </a:extLst>
          </p:cNvPr>
          <p:cNvSpPr>
            <a:spLocks noGrp="1"/>
          </p:cNvSpPr>
          <p:nvPr>
            <p:ph type="title"/>
          </p:nvPr>
        </p:nvSpPr>
        <p:spPr/>
        <p:txBody>
          <a:bodyPr/>
          <a:lstStyle/>
          <a:p>
            <a:r>
              <a:rPr lang="en-IN" dirty="0">
                <a:solidFill>
                  <a:srgbClr val="000000"/>
                </a:solidFill>
                <a:latin typeface="Times New Roman" panose="02020603050405020304" pitchFamily="18" charset="0"/>
                <a:cs typeface="Times New Roman" panose="02020603050405020304" pitchFamily="18" charset="0"/>
              </a:rPr>
              <a:t>Use of Imputation</a:t>
            </a:r>
          </a:p>
        </p:txBody>
      </p:sp>
      <p:pic>
        <p:nvPicPr>
          <p:cNvPr id="5" name="Content Placeholder 4" descr="A picture containing window, shoji, building, station&#10;&#10;Description automatically generated">
            <a:extLst>
              <a:ext uri="{FF2B5EF4-FFF2-40B4-BE49-F238E27FC236}">
                <a16:creationId xmlns:a16="http://schemas.microsoft.com/office/drawing/2014/main" id="{CA5DE677-56F6-8F6C-24D7-9096595F78DD}"/>
              </a:ext>
            </a:extLst>
          </p:cNvPr>
          <p:cNvPicPr>
            <a:picLocks noGrp="1" noChangeAspect="1"/>
          </p:cNvPicPr>
          <p:nvPr>
            <p:ph idx="1"/>
          </p:nvPr>
        </p:nvPicPr>
        <p:blipFill>
          <a:blip r:embed="rId2"/>
          <a:stretch>
            <a:fillRect/>
          </a:stretch>
        </p:blipFill>
        <p:spPr>
          <a:xfrm>
            <a:off x="1375534" y="1975679"/>
            <a:ext cx="4385918" cy="3760788"/>
          </a:xfrm>
        </p:spPr>
      </p:pic>
      <p:pic>
        <p:nvPicPr>
          <p:cNvPr id="7" name="Picture 6" descr="Chart, scatter chart&#10;&#10;Description automatically generated">
            <a:extLst>
              <a:ext uri="{FF2B5EF4-FFF2-40B4-BE49-F238E27FC236}">
                <a16:creationId xmlns:a16="http://schemas.microsoft.com/office/drawing/2014/main" id="{E372E85A-3614-C935-FE1A-D4A8EC3413BC}"/>
              </a:ext>
            </a:extLst>
          </p:cNvPr>
          <p:cNvPicPr>
            <a:picLocks noChangeAspect="1"/>
          </p:cNvPicPr>
          <p:nvPr/>
        </p:nvPicPr>
        <p:blipFill>
          <a:blip r:embed="rId3"/>
          <a:stretch>
            <a:fillRect/>
          </a:stretch>
        </p:blipFill>
        <p:spPr>
          <a:xfrm>
            <a:off x="6430550" y="2090773"/>
            <a:ext cx="5029200" cy="3530600"/>
          </a:xfrm>
          <a:prstGeom prst="rect">
            <a:avLst/>
          </a:prstGeom>
        </p:spPr>
      </p:pic>
    </p:spTree>
    <p:extLst>
      <p:ext uri="{BB962C8B-B14F-4D97-AF65-F5344CB8AC3E}">
        <p14:creationId xmlns:p14="http://schemas.microsoft.com/office/powerpoint/2010/main" val="1363120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75DFB-5AF8-4ED3-8793-E2B53AEADCD7}"/>
              </a:ext>
            </a:extLst>
          </p:cNvPr>
          <p:cNvSpPr>
            <a:spLocks noGrp="1"/>
          </p:cNvSpPr>
          <p:nvPr>
            <p:ph type="title"/>
          </p:nvPr>
        </p:nvSpPr>
        <p:spPr/>
        <p:txBody>
          <a:bodyPr/>
          <a:lstStyle/>
          <a:p>
            <a:r>
              <a:rPr lang="en-IN" dirty="0">
                <a:solidFill>
                  <a:srgbClr val="000000"/>
                </a:solidFill>
                <a:latin typeface="Times New Roman" panose="02020603050405020304" pitchFamily="18" charset="0"/>
                <a:cs typeface="Times New Roman" panose="02020603050405020304" pitchFamily="18" charset="0"/>
              </a:rPr>
              <a:t>Without Use of Imputation</a:t>
            </a:r>
            <a:endParaRPr lang="en-IN" dirty="0"/>
          </a:p>
        </p:txBody>
      </p:sp>
      <p:pic>
        <p:nvPicPr>
          <p:cNvPr id="5" name="Content Placeholder 4" descr="A picture containing window, shoji, building, station&#10;&#10;Description automatically generated">
            <a:extLst>
              <a:ext uri="{FF2B5EF4-FFF2-40B4-BE49-F238E27FC236}">
                <a16:creationId xmlns:a16="http://schemas.microsoft.com/office/drawing/2014/main" id="{BAA30CAF-BB88-E626-BA81-7B4451835AE2}"/>
              </a:ext>
            </a:extLst>
          </p:cNvPr>
          <p:cNvPicPr>
            <a:picLocks noGrp="1" noChangeAspect="1"/>
          </p:cNvPicPr>
          <p:nvPr>
            <p:ph idx="1"/>
          </p:nvPr>
        </p:nvPicPr>
        <p:blipFill>
          <a:blip r:embed="rId2"/>
          <a:stretch>
            <a:fillRect/>
          </a:stretch>
        </p:blipFill>
        <p:spPr>
          <a:xfrm>
            <a:off x="1097280" y="1902240"/>
            <a:ext cx="4385918" cy="3760788"/>
          </a:xfrm>
        </p:spPr>
      </p:pic>
      <p:pic>
        <p:nvPicPr>
          <p:cNvPr id="7" name="Picture 6" descr="Chart, scatter chart&#10;&#10;Description automatically generated">
            <a:extLst>
              <a:ext uri="{FF2B5EF4-FFF2-40B4-BE49-F238E27FC236}">
                <a16:creationId xmlns:a16="http://schemas.microsoft.com/office/drawing/2014/main" id="{C62D40A4-A654-1F1F-7BBA-4E4CD674707A}"/>
              </a:ext>
            </a:extLst>
          </p:cNvPr>
          <p:cNvPicPr>
            <a:picLocks noChangeAspect="1"/>
          </p:cNvPicPr>
          <p:nvPr/>
        </p:nvPicPr>
        <p:blipFill>
          <a:blip r:embed="rId3"/>
          <a:stretch>
            <a:fillRect/>
          </a:stretch>
        </p:blipFill>
        <p:spPr>
          <a:xfrm>
            <a:off x="5847522" y="2017334"/>
            <a:ext cx="5029200" cy="3530600"/>
          </a:xfrm>
          <a:prstGeom prst="rect">
            <a:avLst/>
          </a:prstGeom>
        </p:spPr>
      </p:pic>
    </p:spTree>
    <p:extLst>
      <p:ext uri="{BB962C8B-B14F-4D97-AF65-F5344CB8AC3E}">
        <p14:creationId xmlns:p14="http://schemas.microsoft.com/office/powerpoint/2010/main" val="1047495346"/>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{8F38C14F-DCFB-43E9-9FFE-5FBC05ACF0FB}tf22712842_win32</Template>
  <TotalTime>619</TotalTime>
  <Words>479</Words>
  <Application>Microsoft Macintosh PowerPoint</Application>
  <PresentationFormat>Widescreen</PresentationFormat>
  <Paragraphs>24</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Bookman Old Style</vt:lpstr>
      <vt:lpstr>Calibri</vt:lpstr>
      <vt:lpstr>Franklin Gothic Book</vt:lpstr>
      <vt:lpstr>Helvetica Neue</vt:lpstr>
      <vt:lpstr>Times New Roman</vt:lpstr>
      <vt:lpstr>Wingdings</vt:lpstr>
      <vt:lpstr>1_RetrospectVTI</vt:lpstr>
      <vt:lpstr>Room Occupancy Estimation</vt:lpstr>
      <vt:lpstr>Data Set Information</vt:lpstr>
      <vt:lpstr>Visualizing Features using Line Plot</vt:lpstr>
      <vt:lpstr>Visualizing Features using Bar Charts</vt:lpstr>
      <vt:lpstr>Visualizing Features using Pie Charts</vt:lpstr>
      <vt:lpstr>Visualizing Features using Histogram</vt:lpstr>
      <vt:lpstr>Visualizing Feature using Scatter Plots</vt:lpstr>
      <vt:lpstr>Use of Imputation</vt:lpstr>
      <vt:lpstr>Without Use of Imputation</vt:lpstr>
      <vt:lpstr>Conclusion</vt:lpstr>
      <vt:lpstr>Recommendation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Room Occupancy Estimation</dc:title>
  <dc:creator>polighosh1@outlook.com</dc:creator>
  <cp:lastModifiedBy>Bommidi, Bharath Teja</cp:lastModifiedBy>
  <cp:revision>4</cp:revision>
  <dcterms:created xsi:type="dcterms:W3CDTF">2022-05-02T16:49:23Z</dcterms:created>
  <dcterms:modified xsi:type="dcterms:W3CDTF">2022-05-03T18:06:26Z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